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9"/>
  </p:notesMasterIdLst>
  <p:sldIdLst>
    <p:sldId id="354" r:id="rId3"/>
    <p:sldId id="356" r:id="rId4"/>
    <p:sldId id="357" r:id="rId5"/>
    <p:sldId id="352" r:id="rId6"/>
    <p:sldId id="353" r:id="rId7"/>
    <p:sldId id="358" r:id="rId8"/>
    <p:sldId id="355" r:id="rId9"/>
    <p:sldId id="343" r:id="rId10"/>
    <p:sldId id="342" r:id="rId11"/>
    <p:sldId id="346" r:id="rId12"/>
    <p:sldId id="347" r:id="rId13"/>
    <p:sldId id="348" r:id="rId14"/>
    <p:sldId id="345" r:id="rId15"/>
    <p:sldId id="344" r:id="rId16"/>
    <p:sldId id="350" r:id="rId17"/>
    <p:sldId id="349" r:id="rId18"/>
  </p:sldIdLst>
  <p:sldSz cx="9144000" cy="6858000" type="screen4x3"/>
  <p:notesSz cx="7104063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1717"/>
    <a:srgbClr val="004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1" autoAdjust="0"/>
    <p:restoredTop sz="93394" autoAdjust="0"/>
  </p:normalViewPr>
  <p:slideViewPr>
    <p:cSldViewPr>
      <p:cViewPr varScale="1">
        <p:scale>
          <a:sx n="86" d="100"/>
          <a:sy n="86" d="100"/>
        </p:scale>
        <p:origin x="1480" y="20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BD01E-1D2E-4942-B58E-5BDD970E14D7}" type="datetimeFigureOut">
              <a:rPr lang="en-US" smtClean="0"/>
              <a:t>6/12/15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A51D2-1FB5-0544-8DC4-20F7489082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2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1142" lvl="1" indent="-185766">
              <a:buFont typeface="Arial" pitchFamily="34" charset="0"/>
              <a:buChar char="•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21C9-52CA-4A3C-B322-DFC54D74E76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05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SystemC</a:t>
            </a:r>
            <a:r>
              <a:rPr lang="de-DE" dirty="0" smtClean="0"/>
              <a:t>:</a:t>
            </a:r>
          </a:p>
          <a:p>
            <a:pPr marL="681116" lvl="1" indent="-185758">
              <a:buFont typeface="Arial" pitchFamily="34" charset="0"/>
              <a:buChar char="•"/>
            </a:pPr>
            <a:r>
              <a:rPr lang="de-DE" dirty="0" smtClean="0"/>
              <a:t>Erweiterung</a:t>
            </a:r>
            <a:r>
              <a:rPr lang="de-DE" baseline="0" dirty="0" smtClean="0"/>
              <a:t> für C++</a:t>
            </a:r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/>
              <a:t>Um HW und SW im Zusammenspiel zu simulieren</a:t>
            </a:r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/>
              <a:t>IEEE Standard</a:t>
            </a:r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/>
              <a:t>OSCI: Open </a:t>
            </a:r>
            <a:r>
              <a:rPr lang="de-DE" baseline="0" dirty="0" err="1" smtClean="0"/>
              <a:t>SystemC</a:t>
            </a:r>
            <a:r>
              <a:rPr lang="de-DE" baseline="0" dirty="0" smtClean="0"/>
              <a:t> Initiative</a:t>
            </a:r>
          </a:p>
          <a:p>
            <a:pPr marL="495358" lvl="1"/>
            <a:endParaRPr lang="de-DE" baseline="0" dirty="0" smtClean="0"/>
          </a:p>
          <a:p>
            <a:r>
              <a:rPr lang="de-DE" baseline="0" dirty="0" smtClean="0"/>
              <a:t>TLM2.0</a:t>
            </a:r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/>
              <a:t>Transaction Level Modeling</a:t>
            </a:r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/>
              <a:t>Erweiterung für </a:t>
            </a:r>
            <a:r>
              <a:rPr lang="de-DE" baseline="0" dirty="0" err="1" smtClean="0"/>
              <a:t>SystemC</a:t>
            </a:r>
            <a:r>
              <a:rPr lang="de-DE" baseline="0" dirty="0" smtClean="0"/>
              <a:t> um effektiv Kommunikation zu </a:t>
            </a:r>
            <a:r>
              <a:rPr lang="de-DE" baseline="0" dirty="0" err="1" smtClean="0"/>
              <a:t>Simuliern</a:t>
            </a:r>
            <a:endParaRPr lang="de-DE" baseline="0" dirty="0" smtClean="0"/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/>
              <a:t>Focus liegt hierbei auf der Funktionalität nicht auf der genauen Implementierung</a:t>
            </a:r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/>
              <a:t>Transactions: Payload</a:t>
            </a:r>
          </a:p>
          <a:p>
            <a:pPr marL="1176473" lvl="2" indent="-185758">
              <a:buFont typeface="Arial" pitchFamily="34" charset="0"/>
              <a:buChar char="•"/>
            </a:pPr>
            <a:r>
              <a:rPr lang="de-DE" baseline="0" dirty="0" smtClean="0"/>
              <a:t>Command: </a:t>
            </a:r>
            <a:r>
              <a:rPr lang="de-DE" baseline="0" dirty="0" err="1" smtClean="0"/>
              <a:t>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write</a:t>
            </a:r>
            <a:endParaRPr lang="de-DE" baseline="0" dirty="0" smtClean="0"/>
          </a:p>
          <a:p>
            <a:pPr marL="1176473" lvl="2" indent="-185758">
              <a:buFont typeface="Arial" pitchFamily="34" charset="0"/>
              <a:buChar char="•"/>
            </a:pPr>
            <a:r>
              <a:rPr lang="de-DE" baseline="0" dirty="0" err="1" smtClean="0"/>
              <a:t>Adress</a:t>
            </a:r>
            <a:r>
              <a:rPr lang="de-DE" baseline="0" dirty="0" smtClean="0"/>
              <a:t>: quell / </a:t>
            </a:r>
            <a:r>
              <a:rPr lang="de-DE" baseline="0" dirty="0" err="1" smtClean="0"/>
              <a:t>zieladdresse</a:t>
            </a:r>
            <a:endParaRPr lang="de-DE" baseline="0" dirty="0" smtClean="0"/>
          </a:p>
          <a:p>
            <a:pPr marL="1176473" lvl="2" indent="-185758">
              <a:buFont typeface="Arial" pitchFamily="34" charset="0"/>
              <a:buChar char="•"/>
            </a:pPr>
            <a:r>
              <a:rPr lang="de-DE" baseline="0" dirty="0" smtClean="0"/>
              <a:t>Daten</a:t>
            </a:r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/>
              <a:t>Nur eine Referenz wird übertragen </a:t>
            </a:r>
            <a:r>
              <a:rPr lang="de-DE" baseline="0" dirty="0" smtClean="0">
                <a:sym typeface="Wingdings" pitchFamily="2" charset="2"/>
              </a:rPr>
              <a:t> Simulation wird beschleunigt!</a:t>
            </a:r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>
                <a:sym typeface="Wingdings" pitchFamily="2" charset="2"/>
              </a:rPr>
              <a:t>Initiator: Master! </a:t>
            </a:r>
            <a:r>
              <a:rPr lang="de-DE" baseline="0" dirty="0" err="1" smtClean="0">
                <a:sym typeface="Wingdings" pitchFamily="2" charset="2"/>
              </a:rPr>
              <a:t>prozessor</a:t>
            </a:r>
            <a:endParaRPr lang="de-DE" baseline="0" dirty="0" smtClean="0">
              <a:sym typeface="Wingdings" pitchFamily="2" charset="2"/>
            </a:endParaRPr>
          </a:p>
          <a:p>
            <a:pPr marL="681116" lvl="1" indent="-185758">
              <a:buFont typeface="Arial" pitchFamily="34" charset="0"/>
              <a:buChar char="•"/>
            </a:pPr>
            <a:r>
              <a:rPr lang="de-DE" baseline="0" dirty="0" smtClean="0">
                <a:sym typeface="Wingdings" pitchFamily="2" charset="2"/>
              </a:rPr>
              <a:t>Target: Slave! </a:t>
            </a:r>
            <a:r>
              <a:rPr lang="de-DE" baseline="0" dirty="0" err="1" smtClean="0">
                <a:sym typeface="Wingdings" pitchFamily="2" charset="2"/>
              </a:rPr>
              <a:t>mempory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21C9-52CA-4A3C-B322-DFC54D74E76D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9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D7826-26F0-4221-86EA-47A237C710EC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96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4700" y="2514600"/>
            <a:ext cx="7685732" cy="838200"/>
          </a:xfrm>
        </p:spPr>
        <p:txBody>
          <a:bodyPr/>
          <a:lstStyle>
            <a:lvl1pPr algn="r"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4700" y="3581400"/>
            <a:ext cx="7226300" cy="1752600"/>
          </a:xfrm>
        </p:spPr>
        <p:txBody>
          <a:bodyPr/>
          <a:lstStyle>
            <a:lvl1pPr marL="0" indent="0"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CBAF83-9C22-4CF1-A743-267F7EE4EEC3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476250"/>
            <a:ext cx="19462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9300" y="476250"/>
            <a:ext cx="56864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573C87-EBC1-4770-909C-B8320EA5E66F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4700" y="2514600"/>
            <a:ext cx="7216775" cy="8382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4700" y="3581400"/>
            <a:ext cx="7226300" cy="175260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1D95AE-A7DB-4A7C-B596-4A82E51678BE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35F8B6-D9DC-42AB-9E80-12CAC3DAE155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9300" y="1268413"/>
            <a:ext cx="381635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8050" y="1268413"/>
            <a:ext cx="381635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9A1E2B-4232-48B0-BD79-1E00485A8710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288F6A-9888-4EAA-8650-C55F37DD951C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FBB675-8E34-456C-8DC9-4863EB19495E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C5F58-130C-4F39-AA76-29605F3CD7F7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D40D97-F36C-4F73-ABE7-F40BAD7B2CEB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268413"/>
            <a:ext cx="7346776" cy="5056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932553-7EF3-4F77-9224-83DD11936FEF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7AAF4E-A8E6-4DE5-9B14-38C5CF35CAF0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8A7B0-E719-4BD3-8194-1D273C3DD328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476250"/>
            <a:ext cx="1946275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9300" y="476250"/>
            <a:ext cx="5686425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AB00E-2469-4515-9F75-641215DF02DC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3717032"/>
            <a:ext cx="9144000" cy="1584176"/>
          </a:xfrm>
          <a:prstGeom prst="rect">
            <a:avLst/>
          </a:prstGeom>
          <a:solidFill>
            <a:schemeClr val="accent5">
              <a:alpha val="48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4406900"/>
            <a:ext cx="76328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1" y="2906713"/>
            <a:ext cx="763284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54ADDD-5E2A-4B43-8ADA-8F22CD32C877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9300" y="1268413"/>
            <a:ext cx="381635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8050" y="1268413"/>
            <a:ext cx="381635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7E1FE2-F01D-428B-BD21-FB4B66472BD5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6D27A-469F-45F0-AA95-A75FE0956F13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E3830-A9EE-486E-9C11-2AC81334BE17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9899E4-525B-483F-B560-9F64297F6FA3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24BD09-B953-45A3-8110-F525988CB9B3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9F4660-2895-4F54-85FA-BA7DE3F6FC0F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47625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268413"/>
            <a:ext cx="77851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0F3D7F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F3D7F"/>
                </a:solidFill>
                <a:latin typeface="+mn-lt"/>
              </a:defRPr>
            </a:lvl1pPr>
          </a:lstStyle>
          <a:p>
            <a:fld id="{C3B014F4-20F9-42D3-AB42-B5DE4406E659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defRPr>
          <a:solidFill>
            <a:srgbClr val="0F3D7F"/>
          </a:solidFill>
          <a:latin typeface="Calibri" pitchFamily="34" charset="0"/>
          <a:ea typeface="+mn-ea"/>
          <a:cs typeface="Calibri" pitchFamily="34" charset="0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Calibri" pitchFamily="34" charset="0"/>
          <a:cs typeface="Calibri" pitchFamily="34" charset="0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Calibri" pitchFamily="34" charset="0"/>
          <a:cs typeface="Calibri" pitchFamily="34" charset="0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Calibri" pitchFamily="34" charset="0"/>
          <a:cs typeface="Calibri" pitchFamily="34" charset="0"/>
        </a:defRPr>
      </a:lvl4pPr>
      <a:lvl5pPr marL="1714500" indent="-1905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Calibri" pitchFamily="34" charset="0"/>
          <a:cs typeface="Calibri" pitchFamily="34" charset="0"/>
        </a:defRPr>
      </a:lvl5pPr>
      <a:lvl6pPr marL="2171700" indent="-1905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+mn-lt"/>
        </a:defRPr>
      </a:lvl6pPr>
      <a:lvl7pPr marL="2628900" indent="-1905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+mn-lt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+mn-lt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47625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268413"/>
            <a:ext cx="77851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0F3D7F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F3D7F"/>
                </a:solidFill>
                <a:latin typeface="+mn-lt"/>
              </a:defRPr>
            </a:lvl1pPr>
          </a:lstStyle>
          <a:p>
            <a:fld id="{DE46D2AD-8F1D-4F54-94B7-5166E0DD85AA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9pPr>
    </p:titleStyle>
    <p:bodyStyle>
      <a:lvl1pPr marL="177800" indent="-1778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defRPr>
          <a:solidFill>
            <a:srgbClr val="0F3D7F"/>
          </a:solidFill>
          <a:latin typeface="Calibri" pitchFamily="34" charset="0"/>
          <a:ea typeface="+mn-ea"/>
          <a:cs typeface="Calibri" pitchFamily="34" charset="0"/>
        </a:defRPr>
      </a:lvl1pPr>
      <a:lvl2pPr marL="5715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Calibri" pitchFamily="34" charset="0"/>
          <a:cs typeface="Calibri" pitchFamily="34" charset="0"/>
        </a:defRPr>
      </a:lvl2pPr>
      <a:lvl3pPr marL="9525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Calibri" pitchFamily="34" charset="0"/>
          <a:cs typeface="Calibri" pitchFamily="34" charset="0"/>
        </a:defRPr>
      </a:lvl3pPr>
      <a:lvl4pPr marL="13335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Calibri" pitchFamily="34" charset="0"/>
          <a:cs typeface="Calibri" pitchFamily="34" charset="0"/>
        </a:defRPr>
      </a:lvl4pPr>
      <a:lvl5pPr marL="17145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Calibri" pitchFamily="34" charset="0"/>
          <a:cs typeface="Calibri" pitchFamily="34" charset="0"/>
        </a:defRPr>
      </a:lvl5pPr>
      <a:lvl6pPr marL="21717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+mn-lt"/>
        </a:defRPr>
      </a:lvl6pPr>
      <a:lvl7pPr marL="26289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+mn-lt"/>
        </a:defRPr>
      </a:lvl7pPr>
      <a:lvl8pPr marL="30861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+mn-lt"/>
        </a:defRPr>
      </a:lvl8pPr>
      <a:lvl9pPr marL="35433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400">
          <a:solidFill>
            <a:srgbClr val="0F3D7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views.gem5.org/r/2753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628800"/>
            <a:ext cx="9144000" cy="1584176"/>
          </a:xfrm>
          <a:prstGeom prst="rect">
            <a:avLst/>
          </a:prstGeom>
          <a:solidFill>
            <a:schemeClr val="accent5">
              <a:alpha val="48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6444" y="3692624"/>
            <a:ext cx="7226300" cy="1752600"/>
          </a:xfrm>
        </p:spPr>
        <p:txBody>
          <a:bodyPr/>
          <a:lstStyle/>
          <a:p>
            <a:r>
              <a:rPr lang="en-US" sz="2400" dirty="0" smtClean="0"/>
              <a:t>Dipl.-</a:t>
            </a:r>
            <a:r>
              <a:rPr lang="en-US" sz="2400" dirty="0" err="1" smtClean="0"/>
              <a:t>Ing</a:t>
            </a:r>
            <a:r>
              <a:rPr lang="en-US" sz="2400" dirty="0" smtClean="0"/>
              <a:t>. Matthias Jung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Microelectronic Systems Design Research Group</a:t>
            </a:r>
          </a:p>
          <a:p>
            <a:pPr>
              <a:lnSpc>
                <a:spcPct val="150000"/>
              </a:lnSpc>
            </a:pPr>
            <a:fld id="{69762F60-09FA-6D45-9EB8-A076A8E6F7A3}" type="datetime2">
              <a:rPr lang="de-DE" sz="2400" smtClean="0"/>
              <a:t>Freitag, 12. Juni 2015</a:t>
            </a:fld>
            <a:endParaRPr lang="en-US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6444" y="1676400"/>
            <a:ext cx="563702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Tahoma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 err="1"/>
              <a:t>Coulpling</a:t>
            </a:r>
            <a:r>
              <a:rPr lang="en-US" dirty="0"/>
              <a:t> gem5 with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4700" y="2348880"/>
            <a:ext cx="7685732" cy="838200"/>
          </a:xfrm>
        </p:spPr>
        <p:txBody>
          <a:bodyPr/>
          <a:lstStyle/>
          <a:p>
            <a:r>
              <a:rPr lang="en-GB" sz="4400" dirty="0"/>
              <a:t>IEEE1666 </a:t>
            </a:r>
            <a:r>
              <a:rPr lang="en-GB" sz="4400" dirty="0" err="1"/>
              <a:t>SystemC</a:t>
            </a:r>
            <a:r>
              <a:rPr lang="en-GB" sz="4400" dirty="0"/>
              <a:t> TLM2.0</a:t>
            </a:r>
          </a:p>
        </p:txBody>
      </p:sp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Coupling gem5 with </a:t>
            </a:r>
            <a:r>
              <a:rPr lang="en-GB" dirty="0" err="1" smtClean="0"/>
              <a:t>SystemC</a:t>
            </a:r>
            <a:r>
              <a:rPr lang="en-GB" dirty="0" smtClean="0"/>
              <a:t>-TLM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187624" y="13407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Gem5 World</a:t>
            </a:r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6156176" y="12687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TLM World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 bwMode="auto">
          <a:xfrm>
            <a:off x="4283968" y="1340768"/>
            <a:ext cx="1080120" cy="38884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Transactor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GB" sz="18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sc_port</a:t>
            </a:r>
            <a:r>
              <a:rPr lang="en-GB" sz="18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.{</a:t>
            </a:r>
            <a:r>
              <a:rPr lang="en-GB" sz="18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cc|hh</a:t>
            </a:r>
            <a:r>
              <a:rPr lang="en-GB" sz="18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2132856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Consolas" charset="0"/>
                <a:ea typeface="Consolas" charset="0"/>
                <a:cs typeface="Consolas" charset="0"/>
              </a:rPr>
              <a:t>GSPort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lang="en-GB" sz="1400" dirty="0" err="1" smtClean="0">
                <a:latin typeface="Consolas" charset="0"/>
                <a:ea typeface="Consolas" charset="0"/>
                <a:cs typeface="Consolas" charset="0"/>
              </a:rPr>
              <a:t>recvFunctional</a:t>
            </a:r>
            <a:r>
              <a:rPr lang="en-GB" sz="14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GB" sz="1400" dirty="0" err="1" smtClean="0">
                <a:latin typeface="Consolas" charset="0"/>
                <a:ea typeface="Consolas" charset="0"/>
                <a:cs typeface="Consolas" charset="0"/>
              </a:rPr>
              <a:t>PacketPtr</a:t>
            </a:r>
            <a:r>
              <a:rPr lang="en-GB" sz="1400" dirty="0" smtClean="0">
                <a:latin typeface="Consolas" charset="0"/>
                <a:ea typeface="Consolas" charset="0"/>
                <a:cs typeface="Consolas" charset="0"/>
              </a:rPr>
              <a:t> packet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4211960" y="2286744"/>
            <a:ext cx="216024" cy="27816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1331640" y="2440633"/>
            <a:ext cx="288032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652120" y="2132856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port-&gt;</a:t>
            </a:r>
            <a:r>
              <a:rPr lang="en-GB" sz="1400" dirty="0" err="1">
                <a:latin typeface="Consolas" charset="0"/>
                <a:ea typeface="Consolas" charset="0"/>
                <a:cs typeface="Consolas" charset="0"/>
              </a:rPr>
              <a:t>transport_dbg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(payload);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5292080" y="2276872"/>
            <a:ext cx="216024" cy="278160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5508104" y="2425824"/>
            <a:ext cx="288032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35496" y="3228835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Consolas" charset="0"/>
                <a:ea typeface="Consolas" charset="0"/>
                <a:cs typeface="Consolas" charset="0"/>
              </a:rPr>
              <a:t>GSPort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lang="en-GB" sz="1400" dirty="0" err="1">
                <a:latin typeface="Consolas" charset="0"/>
                <a:ea typeface="Consolas" charset="0"/>
                <a:cs typeface="Consolas" charset="0"/>
              </a:rPr>
              <a:t>recvAtomic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GB" sz="1400" dirty="0" err="1">
                <a:latin typeface="Consolas" charset="0"/>
                <a:ea typeface="Consolas" charset="0"/>
                <a:cs typeface="Consolas" charset="0"/>
              </a:rPr>
              <a:t>PacketPtr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 packet)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4211960" y="3382723"/>
            <a:ext cx="216024" cy="27816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1331640" y="3536612"/>
            <a:ext cx="288032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hteck 17"/>
          <p:cNvSpPr/>
          <p:nvPr/>
        </p:nvSpPr>
        <p:spPr bwMode="auto">
          <a:xfrm>
            <a:off x="5292080" y="3372851"/>
            <a:ext cx="216024" cy="278160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5508104" y="3521803"/>
            <a:ext cx="288032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feld 19"/>
          <p:cNvSpPr txBox="1"/>
          <p:nvPr/>
        </p:nvSpPr>
        <p:spPr>
          <a:xfrm>
            <a:off x="5562600" y="3212976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port-&gt;</a:t>
            </a:r>
            <a:r>
              <a:rPr lang="en-GB" sz="1400" dirty="0" err="1">
                <a:latin typeface="Consolas" charset="0"/>
                <a:ea typeface="Consolas" charset="0"/>
                <a:cs typeface="Consolas" charset="0"/>
              </a:rPr>
              <a:t>b_transport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(payload, delay);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4211960" y="4494561"/>
            <a:ext cx="216024" cy="27816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1331640" y="4648450"/>
            <a:ext cx="288032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hteck 22"/>
          <p:cNvSpPr/>
          <p:nvPr/>
        </p:nvSpPr>
        <p:spPr bwMode="auto">
          <a:xfrm>
            <a:off x="5292080" y="4484689"/>
            <a:ext cx="216024" cy="278160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>
            <a:off x="5508104" y="4633641"/>
            <a:ext cx="288032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35496" y="432092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Consolas" charset="0"/>
                <a:ea typeface="Consolas" charset="0"/>
                <a:cs typeface="Consolas" charset="0"/>
              </a:rPr>
              <a:t>GSPort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lang="en-GB" sz="1400" dirty="0" err="1">
                <a:latin typeface="Consolas" charset="0"/>
                <a:ea typeface="Consolas" charset="0"/>
                <a:cs typeface="Consolas" charset="0"/>
              </a:rPr>
              <a:t>recvTimingReq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GB" sz="1400" dirty="0" err="1">
                <a:latin typeface="Consolas" charset="0"/>
                <a:ea typeface="Consolas" charset="0"/>
                <a:cs typeface="Consolas" charset="0"/>
              </a:rPr>
              <a:t>PacketPtr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 packet)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580112" y="4293096"/>
            <a:ext cx="4709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port-&gt;</a:t>
            </a:r>
            <a:r>
              <a:rPr lang="en-GB" sz="1400" dirty="0" err="1" smtClean="0">
                <a:latin typeface="Consolas" charset="0"/>
                <a:ea typeface="Consolas" charset="0"/>
                <a:cs typeface="Consolas" charset="0"/>
              </a:rPr>
              <a:t>nb_transport_fw</a:t>
            </a:r>
            <a:r>
              <a:rPr lang="en-GB" sz="14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GB" sz="1400" dirty="0" err="1" smtClean="0">
                <a:latin typeface="Consolas" charset="0"/>
                <a:ea typeface="Consolas" charset="0"/>
                <a:cs typeface="Consolas" charset="0"/>
              </a:rPr>
              <a:t>pl</a:t>
            </a:r>
            <a:r>
              <a:rPr lang="en-GB" sz="14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GB" sz="1400" dirty="0" err="1" smtClean="0">
                <a:latin typeface="Consolas" charset="0"/>
                <a:ea typeface="Consolas" charset="0"/>
                <a:cs typeface="Consolas" charset="0"/>
              </a:rPr>
              <a:t>ph</a:t>
            </a:r>
            <a:r>
              <a:rPr lang="en-GB" sz="14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GB" sz="1400" dirty="0" err="1" smtClean="0">
                <a:latin typeface="Consolas" charset="0"/>
                <a:ea typeface="Consolas" charset="0"/>
                <a:cs typeface="Consolas" charset="0"/>
              </a:rPr>
              <a:t>dly</a:t>
            </a:r>
            <a:r>
              <a:rPr lang="en-GB" sz="14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331640" y="539738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 smtClean="0">
                <a:latin typeface="+mj-lt"/>
              </a:rPr>
              <a:t>Transactor</a:t>
            </a:r>
            <a:r>
              <a:rPr lang="en-GB" sz="1800" b="1" dirty="0" smtClean="0"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 smtClean="0"/>
              <a:t>Gem5-Packet to TLM-Payload converter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 smtClean="0"/>
              <a:t>Uses gem5 event queue as </a:t>
            </a:r>
            <a:r>
              <a:rPr lang="en-GB" sz="1800" dirty="0" smtClean="0"/>
              <a:t>TLM-Payload-Event </a:t>
            </a:r>
            <a:r>
              <a:rPr lang="en-GB" sz="1800" dirty="0" smtClean="0"/>
              <a:t>queue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 smtClean="0"/>
              <a:t>Implements fully TLM2.0 compliant functionality</a:t>
            </a:r>
            <a:endParaRPr lang="en-GB" sz="1800" dirty="0"/>
          </a:p>
        </p:txBody>
      </p:sp>
      <p:sp>
        <p:nvSpPr>
          <p:cNvPr id="28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76250"/>
            <a:ext cx="6482680" cy="685800"/>
          </a:xfrm>
        </p:spPr>
        <p:txBody>
          <a:bodyPr/>
          <a:lstStyle/>
          <a:p>
            <a:r>
              <a:rPr lang="en-GB" dirty="0" smtClean="0"/>
              <a:t>Setting up </a:t>
            </a:r>
            <a:r>
              <a:rPr lang="en-GB" smtClean="0"/>
              <a:t>an external Port </a:t>
            </a:r>
            <a:r>
              <a:rPr lang="en-GB" dirty="0" smtClean="0"/>
              <a:t>in gem5</a:t>
            </a:r>
            <a:endParaRPr lang="en-GB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1248083" y="1565221"/>
            <a:ext cx="806653" cy="4990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</a:rPr>
              <a:t>CPU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247275" y="1470454"/>
            <a:ext cx="1045096" cy="4448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solidFill>
                  <a:schemeClr val="bg2"/>
                </a:solidFill>
                <a:latin typeface="Arial Unicode MS" pitchFamily="34" charset="-128"/>
              </a:rPr>
              <a:t>DRAM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2354460" y="2064250"/>
            <a:ext cx="920900" cy="7083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smtClean="0">
                <a:solidFill>
                  <a:schemeClr val="bg2"/>
                </a:solidFill>
                <a:latin typeface="Arial Unicode MS" pitchFamily="34" charset="-128"/>
              </a:rPr>
              <a:t>UART</a:t>
            </a:r>
            <a:br>
              <a:rPr lang="de-DE" sz="1800" smtClean="0">
                <a:solidFill>
                  <a:schemeClr val="bg2"/>
                </a:solidFill>
                <a:latin typeface="Arial Unicode MS" pitchFamily="34" charset="-128"/>
              </a:rPr>
            </a:br>
            <a:r>
              <a:rPr lang="de-DE" sz="1800" smtClean="0">
                <a:solidFill>
                  <a:schemeClr val="bg2"/>
                </a:solidFill>
                <a:latin typeface="Arial Unicode MS" pitchFamily="34" charset="-128"/>
              </a:rPr>
              <a:t>PL011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3575084" y="2007955"/>
            <a:ext cx="514172" cy="4448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solidFill>
                  <a:schemeClr val="bg2"/>
                </a:solidFill>
                <a:latin typeface="Arial Unicode MS" pitchFamily="34" charset="-128"/>
              </a:rPr>
              <a:t>...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1283698" y="2186878"/>
            <a:ext cx="920900" cy="4967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smtClean="0">
                <a:solidFill>
                  <a:schemeClr val="bg2"/>
                </a:solidFill>
                <a:latin typeface="Arial Unicode MS" pitchFamily="34" charset="-128"/>
              </a:rPr>
              <a:t>X-Bar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91680" y="2918508"/>
            <a:ext cx="1962512" cy="4448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smtClean="0">
                <a:solidFill>
                  <a:schemeClr val="tx2"/>
                </a:solidFill>
                <a:latin typeface="Arial Unicode MS" pitchFamily="34" charset="-128"/>
              </a:rPr>
              <a:t>ExternalPort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792092"/>
            <a:ext cx="6084218" cy="261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724128" y="325783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Python </a:t>
            </a:r>
            <a:r>
              <a:rPr lang="en-GB" dirty="0" err="1" smtClean="0"/>
              <a:t>Config</a:t>
            </a:r>
            <a:r>
              <a:rPr lang="en-GB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0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76250"/>
            <a:ext cx="6554688" cy="685800"/>
          </a:xfrm>
        </p:spPr>
        <p:txBody>
          <a:bodyPr/>
          <a:lstStyle/>
          <a:p>
            <a:r>
              <a:rPr lang="en-GB" dirty="0" smtClean="0"/>
              <a:t>Picking Ext. Port up in </a:t>
            </a:r>
            <a:r>
              <a:rPr lang="en-GB" dirty="0" err="1" smtClean="0"/>
              <a:t>SystemC</a:t>
            </a:r>
            <a:r>
              <a:rPr lang="en-GB" dirty="0" smtClean="0"/>
              <a:t> World</a:t>
            </a:r>
            <a:endParaRPr lang="en-GB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51" y="1556792"/>
            <a:ext cx="4773441" cy="44433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87624" y="1628800"/>
            <a:ext cx="19442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 smtClean="0"/>
              <a:t>Instantiate gem5 as </a:t>
            </a:r>
            <a:r>
              <a:rPr lang="en-GB" sz="1800" dirty="0" err="1" smtClean="0"/>
              <a:t>sc_module</a:t>
            </a:r>
            <a:endParaRPr lang="en-GB" sz="1800" dirty="0"/>
          </a:p>
        </p:txBody>
      </p:sp>
      <p:cxnSp>
        <p:nvCxnSpPr>
          <p:cNvPr id="7" name="Gerade Verbindung mit Pfeil 6"/>
          <p:cNvCxnSpPr>
            <a:stCxn id="5" idx="3"/>
          </p:cNvCxnSpPr>
          <p:nvPr/>
        </p:nvCxnSpPr>
        <p:spPr bwMode="auto">
          <a:xfrm>
            <a:off x="3131840" y="1951966"/>
            <a:ext cx="1152128" cy="39691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1187624" y="2492465"/>
            <a:ext cx="19442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 smtClean="0"/>
              <a:t>Find external Port with </a:t>
            </a:r>
            <a:r>
              <a:rPr lang="en-GB" sz="1800" dirty="0" err="1" smtClean="0"/>
              <a:t>sc_find_object</a:t>
            </a:r>
            <a:endParaRPr lang="en-GB" sz="1800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3131840" y="2815631"/>
            <a:ext cx="2160240" cy="249416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1203565" y="3636509"/>
            <a:ext cx="19442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 smtClean="0"/>
              <a:t>Instantiate a TLM target</a:t>
            </a:r>
            <a:endParaRPr lang="en-GB" sz="1800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3147781" y="3959675"/>
            <a:ext cx="1424219" cy="26141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1207675" y="4526042"/>
            <a:ext cx="19442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 smtClean="0"/>
              <a:t>Bind the target’s port with the external port of gem5</a:t>
            </a:r>
            <a:endParaRPr lang="en-GB" sz="1800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3151891" y="4849208"/>
            <a:ext cx="1420109" cy="130707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Traffic Generator Example</a:t>
            </a:r>
            <a:endParaRPr lang="en-GB" dirty="0"/>
          </a:p>
        </p:txBody>
      </p:sp>
      <p:pic>
        <p:nvPicPr>
          <p:cNvPr id="4" name="Bild 3" descr="config.d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3260579" cy="5695950"/>
          </a:xfrm>
          <a:prstGeom prst="rect">
            <a:avLst/>
          </a:prstGeom>
        </p:spPr>
      </p:pic>
      <p:sp>
        <p:nvSpPr>
          <p:cNvPr id="5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Full</a:t>
            </a:r>
            <a:r>
              <a:rPr lang="de-DE" dirty="0" smtClean="0"/>
              <a:t> System Linux Boot </a:t>
            </a:r>
            <a:r>
              <a:rPr lang="de-DE" dirty="0" err="1" smtClean="0"/>
              <a:t>Example</a:t>
            </a:r>
            <a:endParaRPr lang="de-DE" dirty="0"/>
          </a:p>
        </p:txBody>
      </p:sp>
      <p:pic>
        <p:nvPicPr>
          <p:cNvPr id="4" name="Inhaltsplatzhalter 3" descr="config.dot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7" y="4653136"/>
            <a:ext cx="7346950" cy="1988537"/>
          </a:xfrm>
        </p:spPr>
      </p:pic>
      <p:pic>
        <p:nvPicPr>
          <p:cNvPr id="5" name="Inhaltsplatzhalter 3" descr="config.dot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75"/>
          <a:stretch/>
        </p:blipFill>
        <p:spPr bwMode="auto">
          <a:xfrm>
            <a:off x="4860032" y="1484784"/>
            <a:ext cx="3878326" cy="446213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Gerade Verbindung 6"/>
          <p:cNvCxnSpPr/>
          <p:nvPr/>
        </p:nvCxnSpPr>
        <p:spPr bwMode="auto">
          <a:xfrm flipH="1">
            <a:off x="1043608" y="1456267"/>
            <a:ext cx="3799325" cy="33408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2123728" y="5952067"/>
            <a:ext cx="6630805" cy="5732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hteck 12"/>
          <p:cNvSpPr/>
          <p:nvPr/>
        </p:nvSpPr>
        <p:spPr bwMode="auto">
          <a:xfrm>
            <a:off x="1043608" y="4797152"/>
            <a:ext cx="1080120" cy="1728192"/>
          </a:xfrm>
          <a:prstGeom prst="rect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78" y="1866255"/>
            <a:ext cx="3440443" cy="208267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 bwMode="auto">
          <a:xfrm>
            <a:off x="6003212" y="5125662"/>
            <a:ext cx="720080" cy="6480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0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3392"/>
            <a:ext cx="6699504" cy="46939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Slowdown</a:t>
            </a:r>
            <a:endParaRPr lang="en-GB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2771800" y="2234830"/>
            <a:ext cx="0" cy="3493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" name="Gerade Verbindung 7"/>
          <p:cNvCxnSpPr/>
          <p:nvPr/>
        </p:nvCxnSpPr>
        <p:spPr bwMode="auto">
          <a:xfrm>
            <a:off x="2257234" y="2213810"/>
            <a:ext cx="3240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3124338" y="5182982"/>
            <a:ext cx="3240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3707904" y="5182982"/>
            <a:ext cx="4572" cy="545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3752231" y="5224658"/>
            <a:ext cx="108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~3.5x</a:t>
            </a:r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>
            <a:off x="2824330" y="3655295"/>
            <a:ext cx="108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~16x</a:t>
            </a:r>
            <a:endParaRPr lang="en-GB" dirty="0"/>
          </a:p>
        </p:txBody>
      </p:sp>
      <p:sp>
        <p:nvSpPr>
          <p:cNvPr id="10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Use a TLM memory manager to be fully TLM compliant</a:t>
            </a:r>
            <a:endParaRPr lang="en-GB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Improve </a:t>
            </a:r>
            <a:r>
              <a:rPr lang="en-GB" sz="2000" dirty="0" smtClean="0"/>
              <a:t>speed </a:t>
            </a:r>
            <a:r>
              <a:rPr lang="en-GB" sz="2000" dirty="0" smtClean="0"/>
              <a:t>(</a:t>
            </a:r>
            <a:r>
              <a:rPr lang="en-GB" sz="2000" dirty="0" err="1" smtClean="0"/>
              <a:t>e.g</a:t>
            </a:r>
            <a:r>
              <a:rPr lang="en-GB" sz="2000" dirty="0" smtClean="0"/>
              <a:t> by </a:t>
            </a:r>
            <a:r>
              <a:rPr lang="en-GB" sz="2000" dirty="0" smtClean="0"/>
              <a:t>implementing a TLM memory </a:t>
            </a:r>
            <a:r>
              <a:rPr lang="en-GB" sz="2000" dirty="0" smtClean="0"/>
              <a:t>manager)</a:t>
            </a:r>
            <a:endParaRPr lang="en-GB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Fix some bugs regarding Atomic Access and Retry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Connect gem5 to </a:t>
            </a:r>
            <a:r>
              <a:rPr lang="en-GB" sz="2000" dirty="0" err="1" smtClean="0"/>
              <a:t>DRAMSys</a:t>
            </a:r>
            <a:r>
              <a:rPr lang="en-GB" sz="2000" dirty="0" smtClean="0"/>
              <a:t> (</a:t>
            </a:r>
            <a:r>
              <a:rPr lang="en-GB" sz="2000" dirty="0" err="1" smtClean="0"/>
              <a:t>inhouse</a:t>
            </a:r>
            <a:r>
              <a:rPr lang="en-GB" sz="2000" dirty="0" smtClean="0"/>
              <a:t> DRAM TLM Simulator</a:t>
            </a:r>
            <a:r>
              <a:rPr lang="en-GB" sz="20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Use gem5 in Synopsys Platform Architect</a:t>
            </a:r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Currently on the gem5 review board:</a:t>
            </a:r>
          </a:p>
          <a:p>
            <a:pPr algn="ctr"/>
            <a:r>
              <a:rPr lang="en-GB" sz="2800" b="1" dirty="0" smtClean="0"/>
              <a:t>#2753</a:t>
            </a:r>
            <a:endParaRPr lang="en-GB" sz="2800" b="1" dirty="0"/>
          </a:p>
          <a:p>
            <a:pPr algn="ctr"/>
            <a:r>
              <a:rPr lang="en-GB" sz="2000" dirty="0">
                <a:hlinkClick r:id="rId2"/>
              </a:rPr>
              <a:t>http://reviews.gem5.org/r/2753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Please test and give feedback</a:t>
            </a:r>
            <a:endParaRPr lang="en-GB" sz="2000" dirty="0"/>
          </a:p>
        </p:txBody>
      </p:sp>
      <p:sp>
        <p:nvSpPr>
          <p:cNvPr id="4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mit Pfeil 21"/>
          <p:cNvCxnSpPr/>
          <p:nvPr/>
        </p:nvCxnSpPr>
        <p:spPr bwMode="auto">
          <a:xfrm>
            <a:off x="1380854" y="6001543"/>
            <a:ext cx="7223594" cy="0"/>
          </a:xfrm>
          <a:prstGeom prst="straightConnector1">
            <a:avLst/>
          </a:prstGeom>
          <a:ln w="28575">
            <a:prstDash val="dash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Prototypes In Industry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7672" y="1268413"/>
            <a:ext cx="7418784" cy="2088579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High-speed </a:t>
            </a:r>
            <a:r>
              <a:rPr lang="en-US" sz="2200" dirty="0" smtClean="0"/>
              <a:t>functional </a:t>
            </a:r>
            <a:r>
              <a:rPr lang="en-US" sz="2200" b="1" dirty="0" smtClean="0"/>
              <a:t>software models </a:t>
            </a:r>
            <a:r>
              <a:rPr lang="en-US" sz="2200" dirty="0" smtClean="0"/>
              <a:t>of physical hardware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Visibility and controllability over the entire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Powerful debugging and analysis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Reuse of components for future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Fast</a:t>
            </a:r>
            <a:r>
              <a:rPr lang="en-US" sz="2200" b="1" dirty="0" smtClean="0"/>
              <a:t> Design space exploration </a:t>
            </a:r>
            <a:r>
              <a:rPr lang="en-US" sz="2200" dirty="0" smtClean="0"/>
              <a:t>(for HW engineers)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Easy to exchange, worldwide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Concurrent HW and SW development:</a:t>
            </a:r>
          </a:p>
        </p:txBody>
      </p:sp>
      <p:sp>
        <p:nvSpPr>
          <p:cNvPr id="34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fld id="{D8932553-7EF3-4F77-9224-83DD11936FEF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V="1">
            <a:off x="1604808" y="4237723"/>
            <a:ext cx="0" cy="1972916"/>
          </a:xfrm>
          <a:prstGeom prst="straightConnector1">
            <a:avLst/>
          </a:prstGeom>
          <a:ln w="38100" cmpd="sng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16200000">
            <a:off x="1005430" y="4827930"/>
            <a:ext cx="95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Effort</a:t>
            </a:r>
            <a:endParaRPr lang="en-US" sz="1400"/>
          </a:p>
        </p:txBody>
      </p:sp>
      <p:sp>
        <p:nvSpPr>
          <p:cNvPr id="13" name="Textfeld 12"/>
          <p:cNvSpPr txBox="1"/>
          <p:nvPr/>
        </p:nvSpPr>
        <p:spPr>
          <a:xfrm>
            <a:off x="1921114" y="6001543"/>
            <a:ext cx="1570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Time-to-Market</a:t>
            </a:r>
            <a:endParaRPr lang="en-US" sz="1400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1706450" y="5298377"/>
            <a:ext cx="1437382" cy="627286"/>
          </a:xfrm>
          <a:prstGeom prst="roundRect">
            <a:avLst/>
          </a:prstGeom>
          <a:solidFill>
            <a:srgbClr val="00800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Arial Unicode MS" pitchFamily="34" charset="-128"/>
              </a:rPr>
              <a:t>Hardware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1F1F1"/>
                </a:solidFill>
                <a:latin typeface="Arial Unicode MS" pitchFamily="34" charset="-128"/>
              </a:rPr>
              <a:t>development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F1F1F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2647380" y="4592831"/>
            <a:ext cx="1437382" cy="6272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Arial Unicode MS" pitchFamily="34" charset="-128"/>
              </a:rPr>
              <a:t>Software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1F1F1"/>
                </a:solidFill>
                <a:latin typeface="Arial Unicode MS" pitchFamily="34" charset="-128"/>
              </a:rPr>
              <a:t>development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F1F1F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74666" y="5298377"/>
            <a:ext cx="1228286" cy="6272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Arial Unicode MS" pitchFamily="34" charset="-128"/>
              </a:rPr>
              <a:t>Testing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Arial Unicode MS" pitchFamily="34" charset="-128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Arial Unicode MS" pitchFamily="34" charset="-128"/>
              </a:rPr>
              <a:t>/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1F1F1"/>
                </a:solidFill>
                <a:latin typeface="Arial Unicode MS" pitchFamily="34" charset="-128"/>
              </a:rPr>
              <a:t>Integration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F1F1F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4828768" y="5298377"/>
            <a:ext cx="2915164" cy="6272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smtClean="0">
                <a:ln>
                  <a:noFill/>
                </a:ln>
                <a:solidFill>
                  <a:srgbClr val="F1F1F1"/>
                </a:solidFill>
                <a:effectLst/>
                <a:latin typeface="Arial Unicode MS" pitchFamily="34" charset="-128"/>
              </a:rPr>
              <a:t>Product support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1F1F1"/>
                </a:solidFill>
                <a:latin typeface="Arial Unicode MS" pitchFamily="34" charset="-128"/>
              </a:rPr>
              <a:t>and maintenance</a:t>
            </a:r>
            <a:endParaRPr kumimoji="0" lang="en-US" sz="1600" i="0" u="none" strike="noStrike" cap="none" normalizeH="0" baseline="0" smtClean="0">
              <a:ln>
                <a:noFill/>
              </a:ln>
              <a:solidFill>
                <a:srgbClr val="F1F1F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 flipV="1">
            <a:off x="1380854" y="6001543"/>
            <a:ext cx="2111026" cy="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3491880" y="6001543"/>
            <a:ext cx="1220168" cy="0"/>
          </a:xfrm>
          <a:prstGeom prst="straightConnector1">
            <a:avLst/>
          </a:prstGeom>
          <a:ln w="38100" cmpd="sng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Abgerundetes Rechteck 38"/>
          <p:cNvSpPr/>
          <p:nvPr/>
        </p:nvSpPr>
        <p:spPr bwMode="auto">
          <a:xfrm>
            <a:off x="3707904" y="5612020"/>
            <a:ext cx="4032448" cy="3115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0" tIns="1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Arial Unicode MS" pitchFamily="34" charset="-128"/>
              </a:rPr>
              <a:t>Product support &amp;</a:t>
            </a:r>
            <a:r>
              <a:rPr lang="en-US" sz="1600" dirty="0" smtClean="0">
                <a:solidFill>
                  <a:srgbClr val="F1F1F1"/>
                </a:solidFill>
                <a:latin typeface="Arial Unicode MS" pitchFamily="34" charset="-128"/>
              </a:rPr>
              <a:t> maintenance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F1F1F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712048" y="4216154"/>
            <a:ext cx="331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Earlier TTM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716016" y="4690593"/>
            <a:ext cx="331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Higher Quality</a:t>
            </a:r>
          </a:p>
        </p:txBody>
      </p:sp>
    </p:spTree>
    <p:extLst>
      <p:ext uri="{BB962C8B-B14F-4D97-AF65-F5344CB8AC3E}">
        <p14:creationId xmlns:p14="http://schemas.microsoft.com/office/powerpoint/2010/main" val="10010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3921E-6 L -0.07291 0.07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3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-0.10399 2.9629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11389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39" grpId="0" animBg="1"/>
      <p:bldP spid="2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SystemC </a:t>
            </a:r>
            <a:r>
              <a:rPr lang="de-DE" dirty="0" smtClean="0"/>
              <a:t>IEEE 1666</a:t>
            </a:r>
            <a:endParaRPr lang="en-GB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043608" y="1469157"/>
            <a:ext cx="7490792" cy="419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>
                <a:solidFill>
                  <a:srgbClr val="0F3D7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rgbClr val="0F3D7F"/>
                </a:solidFill>
                <a:latin typeface="Calibri" pitchFamily="34" charset="0"/>
                <a:cs typeface="Calibri" pitchFamily="34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rgbClr val="0F3D7F"/>
                </a:solidFill>
                <a:latin typeface="Calibri" pitchFamily="34" charset="0"/>
                <a:cs typeface="Calibri" pitchFamily="34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rgbClr val="0F3D7F"/>
                </a:solidFill>
                <a:latin typeface="Calibri" pitchFamily="34" charset="0"/>
                <a:cs typeface="Calibri" pitchFamily="34" charset="0"/>
              </a:defRPr>
            </a:lvl4pPr>
            <a:lvl5pPr marL="1714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rgbClr val="0F3D7F"/>
                </a:solidFill>
                <a:latin typeface="Calibri" pitchFamily="34" charset="0"/>
                <a:cs typeface="Calibri" pitchFamily="34" charset="0"/>
              </a:defRPr>
            </a:lvl5pPr>
            <a:lvl6pPr marL="21717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rgbClr val="0F3D7F"/>
                </a:solidFill>
                <a:latin typeface="+mn-lt"/>
              </a:defRPr>
            </a:lvl6pPr>
            <a:lvl7pPr marL="26289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rgbClr val="0F3D7F"/>
                </a:solidFill>
                <a:latin typeface="+mn-lt"/>
              </a:defRPr>
            </a:lvl7pPr>
            <a:lvl8pPr marL="30861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rgbClr val="0F3D7F"/>
                </a:solidFill>
                <a:latin typeface="+mn-lt"/>
              </a:defRPr>
            </a:lvl8pPr>
            <a:lvl9pPr marL="35433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rgbClr val="0F3D7F"/>
                </a:solidFill>
                <a:latin typeface="+mn-lt"/>
              </a:defRPr>
            </a:lvl9pPr>
          </a:lstStyle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Modeling language for HW and SW components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Extends C++ to an event-driven simulation kernel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Different levels of accuracy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IEEE Standard, Maintained by </a:t>
            </a:r>
            <a:r>
              <a:rPr lang="en-US" dirty="0" err="1" smtClean="0"/>
              <a:t>Accellera</a:t>
            </a:r>
            <a:r>
              <a:rPr lang="en-US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10-100x Faster than CA VHDL/Verilog Simulation</a:t>
            </a:r>
          </a:p>
          <a:p>
            <a:pPr marL="0" indent="0">
              <a:lnSpc>
                <a:spcPct val="150000"/>
              </a:lnSpc>
            </a:pPr>
            <a:r>
              <a:rPr lang="en-US" b="1" dirty="0" smtClean="0">
                <a:sym typeface="Wingdings"/>
              </a:rPr>
              <a:t>However, standard CA </a:t>
            </a:r>
            <a:r>
              <a:rPr lang="en-US" b="1" dirty="0" err="1" smtClean="0">
                <a:sym typeface="Wingdings"/>
              </a:rPr>
              <a:t>SystemC</a:t>
            </a:r>
            <a:r>
              <a:rPr lang="en-US" b="1" dirty="0" smtClean="0">
                <a:sym typeface="Wingdings"/>
              </a:rPr>
              <a:t> is not fast enough to     </a:t>
            </a:r>
            <a:br>
              <a:rPr lang="en-US" b="1" dirty="0" smtClean="0">
                <a:sym typeface="Wingdings"/>
              </a:rPr>
            </a:br>
            <a:r>
              <a:rPr lang="en-US" b="1" dirty="0" smtClean="0">
                <a:sym typeface="Wingdings"/>
              </a:rPr>
              <a:t>     boot, an operating system.</a:t>
            </a:r>
            <a:endParaRPr lang="en-US" b="1" dirty="0" smtClean="0"/>
          </a:p>
          <a:p>
            <a:pPr marL="0" indent="0"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94"/>
          <a:stretch>
            <a:fillRect/>
          </a:stretch>
        </p:blipFill>
        <p:spPr bwMode="auto">
          <a:xfrm>
            <a:off x="5436096" y="5363264"/>
            <a:ext cx="3653529" cy="137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28604"/>
            <a:ext cx="5942013" cy="68421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Transaction Level Modeling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244580" y="1337748"/>
            <a:ext cx="1524000" cy="13842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  <a:latin typeface="Calibri"/>
                <a:cs typeface="Calibri"/>
              </a:rPr>
              <a:t>TLM</a:t>
            </a:r>
            <a:endParaRPr lang="en-US" sz="320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5126" name="Rectangle 16"/>
          <p:cNvSpPr>
            <a:spLocks noChangeArrowheads="1"/>
          </p:cNvSpPr>
          <p:nvPr/>
        </p:nvSpPr>
        <p:spPr bwMode="auto">
          <a:xfrm>
            <a:off x="2419352" y="1357298"/>
            <a:ext cx="1524000" cy="13842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Calibri"/>
                <a:cs typeface="Calibri"/>
              </a:rPr>
              <a:t>CA</a:t>
            </a:r>
          </a:p>
          <a:p>
            <a:pPr algn="ctr"/>
            <a:r>
              <a:rPr lang="en-US" sz="2800" dirty="0" smtClean="0">
                <a:solidFill>
                  <a:schemeClr val="accent3"/>
                </a:solidFill>
                <a:latin typeface="Calibri"/>
                <a:cs typeface="Calibri"/>
              </a:rPr>
              <a:t>SystemC</a:t>
            </a:r>
            <a:endParaRPr lang="en-US" sz="280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0015" y="2741592"/>
            <a:ext cx="1182675" cy="1752600"/>
            <a:chOff x="1674813" y="2741592"/>
            <a:chExt cx="1182675" cy="1752600"/>
          </a:xfrm>
        </p:grpSpPr>
        <p:cxnSp>
          <p:nvCxnSpPr>
            <p:cNvPr id="5128" name="Straight Connector 18"/>
            <p:cNvCxnSpPr>
              <a:cxnSpLocks noChangeShapeType="1"/>
            </p:cNvCxnSpPr>
            <p:nvPr/>
          </p:nvCxnSpPr>
          <p:spPr bwMode="auto">
            <a:xfrm rot="5400000">
              <a:off x="800101" y="3616304"/>
              <a:ext cx="1752600" cy="317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29" name="Straight Connector 19"/>
            <p:cNvCxnSpPr>
              <a:cxnSpLocks noChangeShapeType="1"/>
            </p:cNvCxnSpPr>
            <p:nvPr/>
          </p:nvCxnSpPr>
          <p:spPr bwMode="auto">
            <a:xfrm rot="5400000">
              <a:off x="1193782" y="3616304"/>
              <a:ext cx="1752600" cy="317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30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623204" y="3617098"/>
              <a:ext cx="1752600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31" name="Straight Connector 28"/>
            <p:cNvCxnSpPr>
              <a:cxnSpLocks noChangeShapeType="1"/>
            </p:cNvCxnSpPr>
            <p:nvPr/>
          </p:nvCxnSpPr>
          <p:spPr bwMode="auto">
            <a:xfrm rot="5400000">
              <a:off x="1980394" y="3617098"/>
              <a:ext cx="1752600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32" name="Rounded Rectangle 22"/>
          <p:cNvSpPr>
            <a:spLocks noChangeArrowheads="1"/>
          </p:cNvSpPr>
          <p:nvPr/>
        </p:nvSpPr>
        <p:spPr bwMode="auto">
          <a:xfrm>
            <a:off x="2228852" y="3351192"/>
            <a:ext cx="19050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latin typeface="Calibri" pitchFamily="34" charset="0"/>
                <a:cs typeface="Calibri" pitchFamily="34" charset="0"/>
              </a:rPr>
              <a:t>Pin Accurate</a:t>
            </a:r>
          </a:p>
        </p:txBody>
      </p:sp>
      <p:cxnSp>
        <p:nvCxnSpPr>
          <p:cNvPr id="5133" name="Straight Connector 30"/>
          <p:cNvCxnSpPr>
            <a:cxnSpLocks noChangeShapeType="1"/>
          </p:cNvCxnSpPr>
          <p:nvPr/>
        </p:nvCxnSpPr>
        <p:spPr bwMode="auto">
          <a:xfrm rot="5400000">
            <a:off x="6130280" y="3597548"/>
            <a:ext cx="17526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35" name="TextBox 32"/>
          <p:cNvSpPr txBox="1">
            <a:spLocks noChangeArrowheads="1"/>
          </p:cNvSpPr>
          <p:nvPr/>
        </p:nvSpPr>
        <p:spPr bwMode="auto">
          <a:xfrm>
            <a:off x="1790704" y="6000768"/>
            <a:ext cx="2781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  <a:cs typeface="Calibri" pitchFamily="34" charset="0"/>
              </a:rPr>
              <a:t>Simulate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every event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!!</a:t>
            </a:r>
          </a:p>
        </p:txBody>
      </p:sp>
      <p:sp>
        <p:nvSpPr>
          <p:cNvPr id="5136" name="TextBox 33"/>
          <p:cNvSpPr txBox="1">
            <a:spLocks noChangeArrowheads="1"/>
          </p:cNvSpPr>
          <p:nvPr/>
        </p:nvSpPr>
        <p:spPr bwMode="auto">
          <a:xfrm>
            <a:off x="5292080" y="5981218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100-10,000 X faster simulation! 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2419352" y="4500570"/>
            <a:ext cx="1524000" cy="13842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Calibri"/>
                <a:cs typeface="Calibri"/>
              </a:rPr>
              <a:t>CA</a:t>
            </a:r>
          </a:p>
          <a:p>
            <a:pPr algn="ctr"/>
            <a:r>
              <a:rPr lang="en-US" sz="2800" dirty="0" smtClean="0">
                <a:solidFill>
                  <a:schemeClr val="accent3"/>
                </a:solidFill>
                <a:latin typeface="Calibri"/>
                <a:cs typeface="Calibri"/>
              </a:rPr>
              <a:t>SystemC</a:t>
            </a:r>
            <a:endParaRPr lang="en-US" sz="280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6244580" y="4481020"/>
            <a:ext cx="1524000" cy="13842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  <a:latin typeface="Calibri"/>
                <a:cs typeface="Calibri"/>
              </a:rPr>
              <a:t>TLM</a:t>
            </a:r>
            <a:endParaRPr lang="en-US" sz="320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19" name="Rounded Rectangle 22"/>
          <p:cNvSpPr>
            <a:spLocks noChangeArrowheads="1"/>
          </p:cNvSpPr>
          <p:nvPr/>
        </p:nvSpPr>
        <p:spPr bwMode="auto">
          <a:xfrm>
            <a:off x="6054080" y="3337442"/>
            <a:ext cx="19050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Function Call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59632" y="162880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CLK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475656" y="2060848"/>
            <a:ext cx="93610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59632" y="472514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CLK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1475656" y="5157192"/>
            <a:ext cx="93610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2160" y="657760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</a:t>
            </a:r>
            <a:r>
              <a:rPr lang="en-GB" sz="1400" i="1" dirty="0" err="1" smtClean="0"/>
              <a:t>Doulos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Ldt</a:t>
            </a:r>
            <a:r>
              <a:rPr lang="en-GB" sz="1400" i="1" dirty="0" smtClean="0"/>
              <a:t>. </a:t>
            </a:r>
            <a:r>
              <a:rPr lang="en-GB" sz="1400" i="1" dirty="0" err="1" smtClean="0"/>
              <a:t>www.doulos.com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1135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  <p:bldP spid="5132" grpId="0" animBg="1"/>
      <p:bldP spid="5135" grpId="0"/>
      <p:bldP spid="5136" grpId="0"/>
      <p:bldP spid="47" grpId="0" animBg="1"/>
      <p:bldP spid="50" grpId="0" animBg="1"/>
      <p:bldP spid="19" grpId="0" animBg="1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hape 28"/>
          <p:cNvCxnSpPr>
            <a:stCxn id="56" idx="0"/>
          </p:cNvCxnSpPr>
          <p:nvPr/>
        </p:nvCxnSpPr>
        <p:spPr bwMode="auto">
          <a:xfrm rot="5400000" flipH="1" flipV="1">
            <a:off x="2539437" y="1812506"/>
            <a:ext cx="1500199" cy="2053841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11"/>
          <p:cNvSpPr/>
          <p:nvPr/>
        </p:nvSpPr>
        <p:spPr bwMode="auto">
          <a:xfrm>
            <a:off x="2816260" y="4270866"/>
            <a:ext cx="267893" cy="267893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2" name="Rectangle 13"/>
          <p:cNvSpPr/>
          <p:nvPr/>
        </p:nvSpPr>
        <p:spPr bwMode="auto">
          <a:xfrm>
            <a:off x="5602342" y="3788659"/>
            <a:ext cx="267893" cy="267893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6" name="Rectangle 17"/>
          <p:cNvSpPr/>
          <p:nvPr/>
        </p:nvSpPr>
        <p:spPr bwMode="auto">
          <a:xfrm>
            <a:off x="5602342" y="4717353"/>
            <a:ext cx="267893" cy="267893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55" name="Elbow Connector 26"/>
          <p:cNvCxnSpPr>
            <a:stCxn id="46" idx="3"/>
            <a:endCxn id="44" idx="1"/>
          </p:cNvCxnSpPr>
          <p:nvPr/>
        </p:nvCxnSpPr>
        <p:spPr bwMode="auto">
          <a:xfrm>
            <a:off x="5870235" y="4851300"/>
            <a:ext cx="1303743" cy="36250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12"/>
          <p:cNvSpPr/>
          <p:nvPr/>
        </p:nvSpPr>
        <p:spPr bwMode="auto">
          <a:xfrm>
            <a:off x="4191441" y="4270867"/>
            <a:ext cx="267893" cy="2678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53" name="Straight Connector 24"/>
          <p:cNvCxnSpPr/>
          <p:nvPr/>
        </p:nvCxnSpPr>
        <p:spPr bwMode="auto">
          <a:xfrm>
            <a:off x="3102012" y="4391417"/>
            <a:ext cx="1089429" cy="1588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14"/>
          <p:cNvSpPr/>
          <p:nvPr/>
        </p:nvSpPr>
        <p:spPr bwMode="auto">
          <a:xfrm>
            <a:off x="6977523" y="2842107"/>
            <a:ext cx="267893" cy="2678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5" name="Rectangle 16"/>
          <p:cNvSpPr/>
          <p:nvPr/>
        </p:nvSpPr>
        <p:spPr bwMode="auto">
          <a:xfrm>
            <a:off x="6906085" y="5061475"/>
            <a:ext cx="267893" cy="2678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54" name="Elbow Connector 25"/>
          <p:cNvCxnSpPr/>
          <p:nvPr/>
        </p:nvCxnSpPr>
        <p:spPr bwMode="auto">
          <a:xfrm flipV="1">
            <a:off x="5888094" y="2962657"/>
            <a:ext cx="1089428" cy="96441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Payload</a:t>
            </a:r>
            <a:endParaRPr lang="en-US" dirty="0"/>
          </a:p>
        </p:txBody>
      </p:sp>
      <p:sp>
        <p:nvSpPr>
          <p:cNvPr id="30" name="Rectangle 8"/>
          <p:cNvSpPr/>
          <p:nvPr/>
        </p:nvSpPr>
        <p:spPr bwMode="auto">
          <a:xfrm>
            <a:off x="1691111" y="3467188"/>
            <a:ext cx="1125149" cy="18752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Initiator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(CPU)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9"/>
          <p:cNvSpPr/>
          <p:nvPr/>
        </p:nvSpPr>
        <p:spPr bwMode="auto">
          <a:xfrm>
            <a:off x="4459334" y="3467188"/>
            <a:ext cx="1143008" cy="18752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Interconnect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(BUS)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Flowchart: Process 29"/>
          <p:cNvSpPr/>
          <p:nvPr/>
        </p:nvSpPr>
        <p:spPr bwMode="auto">
          <a:xfrm>
            <a:off x="4316458" y="1770536"/>
            <a:ext cx="1571636" cy="114300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Command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Address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Byte Enables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Response Status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9" name="Rectangle 30"/>
          <p:cNvSpPr/>
          <p:nvPr/>
        </p:nvSpPr>
        <p:spPr bwMode="auto">
          <a:xfrm>
            <a:off x="4673648" y="2913544"/>
            <a:ext cx="1214446" cy="2857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Extensions</a:t>
            </a:r>
          </a:p>
        </p:txBody>
      </p:sp>
      <p:sp>
        <p:nvSpPr>
          <p:cNvPr id="60" name="TextBox 31"/>
          <p:cNvSpPr txBox="1"/>
          <p:nvPr/>
        </p:nvSpPr>
        <p:spPr>
          <a:xfrm>
            <a:off x="4172442" y="1484784"/>
            <a:ext cx="263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Generic payload object</a:t>
            </a:r>
            <a:endParaRPr lang="en-US" sz="1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32"/>
          <p:cNvSpPr txBox="1"/>
          <p:nvPr/>
        </p:nvSpPr>
        <p:spPr>
          <a:xfrm>
            <a:off x="572042" y="346189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Payload reference</a:t>
            </a:r>
            <a:endParaRPr lang="en-US" sz="1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36"/>
          <p:cNvSpPr txBox="1"/>
          <p:nvPr/>
        </p:nvSpPr>
        <p:spPr>
          <a:xfrm>
            <a:off x="2816260" y="462805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Initiator </a:t>
            </a:r>
          </a:p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Socket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37"/>
          <p:cNvSpPr txBox="1"/>
          <p:nvPr/>
        </p:nvSpPr>
        <p:spPr>
          <a:xfrm>
            <a:off x="3816392" y="460490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Target</a:t>
            </a:r>
          </a:p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Socket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38"/>
          <p:cNvSpPr txBox="1"/>
          <p:nvPr/>
        </p:nvSpPr>
        <p:spPr>
          <a:xfrm>
            <a:off x="5745218" y="398511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Initiator </a:t>
            </a:r>
          </a:p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Socket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39"/>
          <p:cNvSpPr txBox="1"/>
          <p:nvPr/>
        </p:nvSpPr>
        <p:spPr>
          <a:xfrm>
            <a:off x="5673780" y="496209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Initiator </a:t>
            </a:r>
          </a:p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Socket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hape 28"/>
          <p:cNvCxnSpPr>
            <a:stCxn id="35" idx="0"/>
          </p:cNvCxnSpPr>
          <p:nvPr/>
        </p:nvCxnSpPr>
        <p:spPr bwMode="auto">
          <a:xfrm rot="16200000" flipV="1">
            <a:off x="6675209" y="1293242"/>
            <a:ext cx="367139" cy="1916284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40"/>
          <p:cNvSpPr txBox="1"/>
          <p:nvPr/>
        </p:nvSpPr>
        <p:spPr>
          <a:xfrm>
            <a:off x="6602474" y="317614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Target</a:t>
            </a:r>
          </a:p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Socket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0"/>
          <p:cNvSpPr/>
          <p:nvPr/>
        </p:nvSpPr>
        <p:spPr bwMode="auto">
          <a:xfrm>
            <a:off x="7245416" y="2434953"/>
            <a:ext cx="1143007" cy="10626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Target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(MEM)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5"/>
          <p:cNvSpPr/>
          <p:nvPr/>
        </p:nvSpPr>
        <p:spPr bwMode="auto">
          <a:xfrm>
            <a:off x="7173978" y="4606581"/>
            <a:ext cx="1214446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Target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(I/O)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27"/>
          <p:cNvSpPr/>
          <p:nvPr/>
        </p:nvSpPr>
        <p:spPr bwMode="auto">
          <a:xfrm>
            <a:off x="2101880" y="3589525"/>
            <a:ext cx="321471" cy="3214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&amp;</a:t>
            </a:r>
          </a:p>
        </p:txBody>
      </p:sp>
      <p:sp>
        <p:nvSpPr>
          <p:cNvPr id="29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54106E-7 L -6.66667E-6 0.09484 L 0.25763 0.09484 L 0.30295 0.02891 L 0.45763 0.02891 L 0.45972 -0.11266 L 0.56076 -0.11381 L 0.6092 -0.17442 " pathEditMode="relative" ptsTypes="AAAAAA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2 -0.17188 L 0.56076 -0.1115 L 0.45868 -0.10873 L 0.45555 0.02729 L 0.29982 0.02868 L 0.2618 0.09599 L 0.00087 0.09877 L -0.00209 -0.00024 " pathEditMode="relative" rAng="0" ptsTypes="AAAAAAAA"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13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6" grpId="0" animBg="1"/>
      <p:bldP spid="41" grpId="0" animBg="1"/>
      <p:bldP spid="43" grpId="0" animBg="1"/>
      <p:bldP spid="45" grpId="0" animBg="1"/>
      <p:bldP spid="30" grpId="0" animBg="1"/>
      <p:bldP spid="33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35" grpId="0" animBg="1"/>
      <p:bldP spid="44" grpId="0" animBg="1"/>
      <p:bldP spid="56" grpId="0" animBg="1"/>
      <p:bldP spid="56" grpId="1" animBg="1"/>
      <p:bldP spid="5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76250"/>
            <a:ext cx="6410672" cy="685800"/>
          </a:xfrm>
        </p:spPr>
        <p:txBody>
          <a:bodyPr/>
          <a:lstStyle/>
          <a:p>
            <a:r>
              <a:rPr lang="en-US" dirty="0" smtClean="0"/>
              <a:t>TLM Coding Styles and Mechanisms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662" y="1357298"/>
            <a:ext cx="7286676" cy="12076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TLM Use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Cases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28662" y="2857496"/>
            <a:ext cx="7286676" cy="1507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alibri" pitchFamily="34" charset="0"/>
                <a:cs typeface="Calibri" pitchFamily="34" charset="0"/>
              </a:rPr>
              <a:t>TLM 2.0 Coding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Style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(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Just Guidelines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28662" y="4929198"/>
            <a:ext cx="7286676" cy="1428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1538" y="1785926"/>
            <a:ext cx="1428760" cy="5715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785926"/>
            <a:ext cx="1643074" cy="64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SW Application Development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53371" y="1785926"/>
            <a:ext cx="178595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Calibri" pitchFamily="34" charset="0"/>
                <a:cs typeface="Calibri" pitchFamily="34" charset="0"/>
              </a:rPr>
              <a:t>SW Performance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Analysis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06010" y="1785926"/>
            <a:ext cx="1571636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Architecture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Analysis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544334" y="1785926"/>
            <a:ext cx="1571636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Hardware Verification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3284984"/>
            <a:ext cx="374441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Loosely-timed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538" y="366651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Single-phase, blocking API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5748" y="342900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Multi-phase, non-blocking API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704458" y="5373216"/>
            <a:ext cx="714380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Calibri" pitchFamily="34" charset="0"/>
                <a:cs typeface="Calibri" pitchFamily="34" charset="0"/>
              </a:rPr>
              <a:t>Sockets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006556" y="5373216"/>
            <a:ext cx="714380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F1F1F1"/>
                </a:solidFill>
                <a:latin typeface="Calibri" pitchFamily="34" charset="0"/>
                <a:cs typeface="Calibri" pitchFamily="34" charset="0"/>
              </a:rPr>
              <a:t>DMI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819788" y="5373216"/>
            <a:ext cx="785818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rgbClr val="F1F1F1"/>
                </a:solidFill>
                <a:latin typeface="Calibri" pitchFamily="34" charset="0"/>
                <a:cs typeface="Calibri" pitchFamily="34" charset="0"/>
              </a:rPr>
              <a:t>Quantum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121886" y="5373216"/>
            <a:ext cx="785818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200" b="1" dirty="0" smtClean="0">
                <a:solidFill>
                  <a:srgbClr val="F1F1F1"/>
                </a:solidFill>
                <a:latin typeface="Calibri" pitchFamily="34" charset="0"/>
                <a:cs typeface="Calibri" pitchFamily="34" charset="0"/>
              </a:rPr>
              <a:t>Blocking transport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17690" y="5373216"/>
            <a:ext cx="785818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rgbClr val="F1F1F1"/>
                </a:solidFill>
                <a:latin typeface="Calibri" pitchFamily="34" charset="0"/>
                <a:cs typeface="Calibri" pitchFamily="34" charset="0"/>
              </a:rPr>
              <a:t>Generic</a:t>
            </a:r>
          </a:p>
          <a:p>
            <a:pPr algn="ctr"/>
            <a:r>
              <a:rPr lang="en-US" sz="1200" b="1" dirty="0" smtClean="0">
                <a:solidFill>
                  <a:srgbClr val="F1F1F1"/>
                </a:solidFill>
                <a:latin typeface="Calibri" pitchFamily="34" charset="0"/>
                <a:cs typeface="Calibri" pitchFamily="34" charset="0"/>
              </a:rPr>
              <a:t>payload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402360" y="5373216"/>
            <a:ext cx="928694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Calibri" pitchFamily="34" charset="0"/>
                <a:cs typeface="Calibri" pitchFamily="34" charset="0"/>
              </a:rPr>
              <a:t>Extensions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429906" y="5373216"/>
            <a:ext cx="714380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Calibri" pitchFamily="34" charset="0"/>
                <a:cs typeface="Calibri" pitchFamily="34" charset="0"/>
              </a:rPr>
              <a:t>Phases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243136" y="5373216"/>
            <a:ext cx="857256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1F1F1"/>
                </a:solidFill>
                <a:effectLst/>
                <a:latin typeface="Calibri" pitchFamily="34" charset="0"/>
                <a:cs typeface="Calibri" pitchFamily="34" charset="0"/>
              </a:rPr>
              <a:t>Non-blocking transport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2976" y="494116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TLM Mechanisms </a:t>
            </a:r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Definitive API </a:t>
            </a:r>
            <a:r>
              <a:rPr lang="en-US" sz="2000" b="1" i="1" dirty="0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for enabling Interoperability</a:t>
            </a:r>
            <a:r>
              <a:rPr lang="en-US" sz="2000" b="1" dirty="0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b="1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Straight Arrow Connector 29"/>
          <p:cNvCxnSpPr>
            <a:stCxn id="18" idx="1"/>
            <a:endCxn id="21" idx="0"/>
          </p:cNvCxnSpPr>
          <p:nvPr/>
        </p:nvCxnSpPr>
        <p:spPr bwMode="auto">
          <a:xfrm flipH="1">
            <a:off x="4061648" y="3989095"/>
            <a:ext cx="654368" cy="138412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</p:cNvCxnSpPr>
          <p:nvPr/>
        </p:nvCxnSpPr>
        <p:spPr bwMode="auto">
          <a:xfrm>
            <a:off x="8100392" y="3989095"/>
            <a:ext cx="0" cy="138412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1"/>
          </p:cNvCxnSpPr>
          <p:nvPr/>
        </p:nvCxnSpPr>
        <p:spPr bwMode="auto">
          <a:xfrm>
            <a:off x="1043608" y="3485039"/>
            <a:ext cx="72008" cy="196018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</p:cNvCxnSpPr>
          <p:nvPr/>
        </p:nvCxnSpPr>
        <p:spPr bwMode="auto">
          <a:xfrm>
            <a:off x="4788024" y="3485039"/>
            <a:ext cx="1080120" cy="19584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3789040"/>
            <a:ext cx="338437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Approximately -timed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2160" y="657760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</a:t>
            </a:r>
            <a:r>
              <a:rPr lang="en-GB" sz="1400" i="1" dirty="0" err="1" smtClean="0"/>
              <a:t>Doulos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Ldt</a:t>
            </a:r>
            <a:r>
              <a:rPr lang="en-GB" sz="1400" i="1" dirty="0" smtClean="0"/>
              <a:t>. </a:t>
            </a:r>
            <a:r>
              <a:rPr lang="en-GB" sz="1400" i="1" dirty="0" err="1" smtClean="0"/>
              <a:t>www.doulos.com</a:t>
            </a:r>
            <a:endParaRPr lang="en-GB" sz="1400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1037338" y="3948556"/>
            <a:ext cx="3750685" cy="344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Debug_transport</a:t>
            </a:r>
            <a:r>
              <a:rPr lang="en-GB" sz="1600" b="1" dirty="0" smtClean="0"/>
              <a:t>, </a:t>
            </a:r>
            <a:r>
              <a:rPr lang="en-GB" sz="1600" b="1" dirty="0" err="1" smtClean="0"/>
              <a:t>b_transport</a:t>
            </a:r>
            <a:endParaRPr lang="en-GB" sz="1600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4716016" y="293539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nb_transport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81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18" grpId="0" animBg="1"/>
      <p:bldP spid="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>
                <a:solidFill>
                  <a:srgbClr val="FF0000"/>
                </a:solidFill>
              </a:rPr>
              <a:t>Tool Vendors for TLM2.0 VP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62000" y="1357298"/>
            <a:ext cx="7783513" cy="4889515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TLM is widely used in Industry: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The market of virtual platform tools: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Synopsys 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 Platform Architect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Cadence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Virtual System Platform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Mentor Graphics </a:t>
            </a: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</a:rPr>
              <a:t>Vista Virtual prototyping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Imperas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– </a:t>
            </a:r>
            <a:r>
              <a:rPr lang="en-US" sz="2000" dirty="0" err="1" smtClean="0">
                <a:solidFill>
                  <a:schemeClr val="tx1"/>
                </a:solidFill>
              </a:rPr>
              <a:t>OpenVP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/>
            <a:r>
              <a:rPr lang="en-US" sz="2000" b="1" dirty="0" smtClean="0">
                <a:solidFill>
                  <a:srgbClr val="FF0000"/>
                </a:solidFill>
              </a:rPr>
              <a:t>Virtual Platform Core Models: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ARM (</a:t>
            </a:r>
            <a:r>
              <a:rPr lang="en-US" sz="2000" dirty="0" err="1" smtClean="0">
                <a:solidFill>
                  <a:schemeClr val="tx1"/>
                </a:solidFill>
              </a:rPr>
              <a:t>Fastmodels</a:t>
            </a:r>
            <a:r>
              <a:rPr lang="en-US" sz="2000" dirty="0" smtClean="0">
                <a:solidFill>
                  <a:schemeClr val="tx1"/>
                </a:solidFill>
              </a:rPr>
              <a:t>):</a:t>
            </a:r>
          </a:p>
          <a:p>
            <a:pPr marL="723900" lvl="1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only LT models based on JIT, non-free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Carbon Design Systems:</a:t>
            </a:r>
          </a:p>
          <a:p>
            <a:pPr marL="723900" lvl="1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Cycle Accurate (CA) Models in TLM Wrapper, non-free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Imperas</a:t>
            </a:r>
            <a:r>
              <a:rPr lang="en-US" sz="2000" dirty="0" smtClean="0">
                <a:solidFill>
                  <a:schemeClr val="tx1"/>
                </a:solidFill>
              </a:rPr>
              <a:t> / OVP:</a:t>
            </a:r>
          </a:p>
          <a:p>
            <a:pPr marL="723900" lvl="1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only LT, Free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sym typeface="Wingdings"/>
              </a:rPr>
              <a:t> An accurate, free available and changeable core model is needed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733256"/>
            <a:ext cx="749300" cy="838200"/>
          </a:xfrm>
          <a:prstGeom prst="rect">
            <a:avLst/>
          </a:prstGeom>
        </p:spPr>
      </p:pic>
      <p:sp>
        <p:nvSpPr>
          <p:cNvPr id="5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/>
          <p:cNvSpPr/>
          <p:nvPr/>
        </p:nvSpPr>
        <p:spPr bwMode="auto">
          <a:xfrm>
            <a:off x="5004048" y="3501008"/>
            <a:ext cx="2766111" cy="31686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Couple</a:t>
            </a:r>
            <a:r>
              <a:rPr lang="de-DE" dirty="0" smtClean="0"/>
              <a:t> gem5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SystemC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Since June 2014 gem5 supports a </a:t>
            </a:r>
            <a:r>
              <a:rPr lang="en-GB" dirty="0" err="1" smtClean="0"/>
              <a:t>SystemC</a:t>
            </a:r>
            <a:r>
              <a:rPr lang="en-GB" dirty="0" smtClean="0"/>
              <a:t> coupling. However, no TLM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Gem5 is build as a C++ library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It is hooked onto </a:t>
            </a:r>
            <a:r>
              <a:rPr lang="en-GB" dirty="0" err="1" smtClean="0"/>
              <a:t>SystemC's</a:t>
            </a:r>
            <a:r>
              <a:rPr lang="en-GB" dirty="0" smtClean="0"/>
              <a:t> event loop.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hosting is achieved by replacing 'simulate'  with a </a:t>
            </a:r>
            <a:r>
              <a:rPr lang="en-GB" dirty="0" err="1" smtClean="0"/>
              <a:t>SystemC</a:t>
            </a:r>
            <a:r>
              <a:rPr lang="en-GB" dirty="0" smtClean="0"/>
              <a:t> object, which implements an event loop using the </a:t>
            </a:r>
            <a:r>
              <a:rPr lang="en-GB" dirty="0" err="1" smtClean="0"/>
              <a:t>SystemC</a:t>
            </a:r>
            <a:r>
              <a:rPr lang="en-GB" dirty="0" smtClean="0"/>
              <a:t> scheduler mechanisms.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Currently only one gem5 instance can be in a </a:t>
            </a:r>
            <a:r>
              <a:rPr lang="en-GB" dirty="0" err="1" smtClean="0"/>
              <a:t>SystemC</a:t>
            </a:r>
            <a:r>
              <a:rPr lang="en-GB" dirty="0" smtClean="0"/>
              <a:t> simulation.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1547664" y="3573016"/>
            <a:ext cx="2808312" cy="29523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5" name="Bild 4" descr="gem5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4" y="5868495"/>
            <a:ext cx="467211" cy="522643"/>
          </a:xfrm>
          <a:prstGeom prst="rect">
            <a:avLst/>
          </a:prstGeom>
        </p:spPr>
      </p:pic>
      <p:sp>
        <p:nvSpPr>
          <p:cNvPr id="8" name="Datenträger mit direktem Zugriff 7"/>
          <p:cNvSpPr/>
          <p:nvPr/>
        </p:nvSpPr>
        <p:spPr bwMode="auto">
          <a:xfrm>
            <a:off x="2231740" y="5013176"/>
            <a:ext cx="1440160" cy="504056"/>
          </a:xfrm>
          <a:prstGeom prst="flowChartMagneticDru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400" dirty="0" smtClean="0"/>
              <a:t>Events</a:t>
            </a:r>
            <a:endParaRPr lang="de-DE" sz="1400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2267744" y="5661248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Wolke 11"/>
          <p:cNvSpPr/>
          <p:nvPr/>
        </p:nvSpPr>
        <p:spPr bwMode="auto">
          <a:xfrm>
            <a:off x="2303748" y="3796506"/>
            <a:ext cx="1296144" cy="936104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</a:rPr>
              <a:t>Logic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45296" y="5661248"/>
            <a:ext cx="613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Time</a:t>
            </a:r>
            <a:endParaRPr lang="de-DE" sz="1400" dirty="0"/>
          </a:p>
        </p:txBody>
      </p:sp>
      <p:cxnSp>
        <p:nvCxnSpPr>
          <p:cNvPr id="15" name="Gekrümmte Verbindung 14"/>
          <p:cNvCxnSpPr>
            <a:stCxn id="12" idx="2"/>
            <a:endCxn id="8" idx="1"/>
          </p:cNvCxnSpPr>
          <p:nvPr/>
        </p:nvCxnSpPr>
        <p:spPr bwMode="auto">
          <a:xfrm rot="10800000" flipV="1">
            <a:off x="2231740" y="4264558"/>
            <a:ext cx="76028" cy="1000646"/>
          </a:xfrm>
          <a:prstGeom prst="curvedConnector3">
            <a:avLst>
              <a:gd name="adj1" fmla="val 73476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Gekrümmte Verbindung 16"/>
          <p:cNvCxnSpPr>
            <a:stCxn id="8" idx="4"/>
            <a:endCxn id="12" idx="0"/>
          </p:cNvCxnSpPr>
          <p:nvPr/>
        </p:nvCxnSpPr>
        <p:spPr bwMode="auto">
          <a:xfrm flipH="1" flipV="1">
            <a:off x="3598812" y="4264558"/>
            <a:ext cx="73088" cy="1000646"/>
          </a:xfrm>
          <a:prstGeom prst="curvedConnector3">
            <a:avLst>
              <a:gd name="adj1" fmla="val -6603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Abgerundetes Rechteck 19"/>
          <p:cNvSpPr/>
          <p:nvPr/>
        </p:nvSpPr>
        <p:spPr bwMode="auto">
          <a:xfrm>
            <a:off x="5208774" y="3717031"/>
            <a:ext cx="2345361" cy="12971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21" name="Bild 20" descr="gem5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36" y="3840168"/>
            <a:ext cx="370477" cy="414431"/>
          </a:xfrm>
          <a:prstGeom prst="rect">
            <a:avLst/>
          </a:prstGeom>
        </p:spPr>
      </p:pic>
      <p:sp>
        <p:nvSpPr>
          <p:cNvPr id="22" name="Datenträger mit direktem Zugriff 21"/>
          <p:cNvSpPr/>
          <p:nvPr/>
        </p:nvSpPr>
        <p:spPr bwMode="auto">
          <a:xfrm>
            <a:off x="5717931" y="5713510"/>
            <a:ext cx="1440160" cy="504056"/>
          </a:xfrm>
          <a:prstGeom prst="flowChartMagneticDru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400" dirty="0" smtClean="0"/>
              <a:t>Events</a:t>
            </a:r>
            <a:endParaRPr lang="de-DE" sz="1400" dirty="0"/>
          </a:p>
        </p:txBody>
      </p:sp>
      <p:cxnSp>
        <p:nvCxnSpPr>
          <p:cNvPr id="23" name="Gerade Verbindung mit Pfeil 22"/>
          <p:cNvCxnSpPr/>
          <p:nvPr/>
        </p:nvCxnSpPr>
        <p:spPr bwMode="auto">
          <a:xfrm>
            <a:off x="5753935" y="6361582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Wolke 23"/>
          <p:cNvSpPr/>
          <p:nvPr/>
        </p:nvSpPr>
        <p:spPr bwMode="auto">
          <a:xfrm>
            <a:off x="5789939" y="3861047"/>
            <a:ext cx="1296144" cy="936104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</a:rPr>
              <a:t>Logic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131487" y="6361582"/>
            <a:ext cx="613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Time</a:t>
            </a:r>
            <a:endParaRPr lang="de-DE" sz="1400" dirty="0"/>
          </a:p>
        </p:txBody>
      </p:sp>
      <p:cxnSp>
        <p:nvCxnSpPr>
          <p:cNvPr id="358" name="Gekrümmte Verbindung 357"/>
          <p:cNvCxnSpPr>
            <a:stCxn id="24" idx="2"/>
            <a:endCxn id="22" idx="1"/>
          </p:cNvCxnSpPr>
          <p:nvPr/>
        </p:nvCxnSpPr>
        <p:spPr bwMode="auto">
          <a:xfrm rot="10800000" flipV="1">
            <a:off x="5717931" y="4329098"/>
            <a:ext cx="76028" cy="1636439"/>
          </a:xfrm>
          <a:prstGeom prst="curvedConnector3">
            <a:avLst>
              <a:gd name="adj1" fmla="val 857264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3" name="Gekrümmte Verbindung 362"/>
          <p:cNvCxnSpPr/>
          <p:nvPr/>
        </p:nvCxnSpPr>
        <p:spPr bwMode="auto">
          <a:xfrm flipH="1" flipV="1">
            <a:off x="7049539" y="4319557"/>
            <a:ext cx="73088" cy="1636439"/>
          </a:xfrm>
          <a:prstGeom prst="curvedConnector3">
            <a:avLst>
              <a:gd name="adj1" fmla="val -62554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70" name="Bild 36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5344" y="5096365"/>
            <a:ext cx="1369097" cy="492875"/>
          </a:xfrm>
          <a:prstGeom prst="rect">
            <a:avLst/>
          </a:prstGeom>
        </p:spPr>
      </p:pic>
      <p:sp>
        <p:nvSpPr>
          <p:cNvPr id="26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8" grpId="0" animBg="1"/>
      <p:bldP spid="12" grpId="0" animBg="1"/>
      <p:bldP spid="13" grpId="0"/>
      <p:bldP spid="20" grpId="0" animBg="1"/>
      <p:bldP spid="22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Models in gem5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19200"/>
            <a:ext cx="7727776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Timing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most detailed </a:t>
            </a:r>
            <a:r>
              <a:rPr lang="en-US" sz="2400" dirty="0" smtClean="0"/>
              <a:t>access: queuing </a:t>
            </a:r>
            <a:r>
              <a:rPr lang="en-US" sz="2400" dirty="0"/>
              <a:t>delay </a:t>
            </a:r>
            <a:r>
              <a:rPr lang="en-US" sz="2400" dirty="0" smtClean="0"/>
              <a:t>+ resource contention</a:t>
            </a:r>
          </a:p>
          <a:p>
            <a:pPr lvl="1"/>
            <a:r>
              <a:rPr lang="en-US" sz="2400" dirty="0" smtClean="0"/>
              <a:t>Similar to </a:t>
            </a:r>
            <a:r>
              <a:rPr lang="en-US" sz="2400" dirty="0"/>
              <a:t>the TLM </a:t>
            </a:r>
            <a:r>
              <a:rPr lang="en-US" sz="2400" b="1" dirty="0" err="1" smtClean="0"/>
              <a:t>nb</a:t>
            </a:r>
            <a:r>
              <a:rPr lang="en-US" sz="2400" b="1" dirty="0" err="1"/>
              <a:t>_</a:t>
            </a:r>
            <a:r>
              <a:rPr lang="en-US" sz="2400" b="1" dirty="0" err="1" smtClean="0"/>
              <a:t>transport</a:t>
            </a:r>
            <a:r>
              <a:rPr lang="en-US" sz="2400" b="1" dirty="0" smtClean="0"/>
              <a:t> </a:t>
            </a:r>
            <a:r>
              <a:rPr lang="en-US" sz="2400" dirty="0"/>
              <a:t>interface.</a:t>
            </a:r>
          </a:p>
          <a:p>
            <a:r>
              <a:rPr lang="en-US" sz="2800" b="1" dirty="0" smtClean="0"/>
              <a:t>Atomic</a:t>
            </a:r>
          </a:p>
          <a:p>
            <a:pPr lvl="1"/>
            <a:r>
              <a:rPr lang="en-US" sz="2400" dirty="0" smtClean="0"/>
              <a:t>Accesses </a:t>
            </a:r>
            <a:r>
              <a:rPr lang="en-US" sz="2400" dirty="0"/>
              <a:t>are a faster than detailed </a:t>
            </a:r>
            <a:r>
              <a:rPr lang="en-US" sz="2400" dirty="0" smtClean="0"/>
              <a:t>access</a:t>
            </a:r>
          </a:p>
          <a:p>
            <a:pPr lvl="1"/>
            <a:r>
              <a:rPr lang="en-US" sz="2400" dirty="0" smtClean="0"/>
              <a:t>Used </a:t>
            </a:r>
            <a:r>
              <a:rPr lang="en-US" sz="2400" dirty="0"/>
              <a:t>for </a:t>
            </a:r>
            <a:r>
              <a:rPr lang="en-US" sz="2400" b="1" dirty="0"/>
              <a:t>fast forwarding </a:t>
            </a:r>
            <a:r>
              <a:rPr lang="en-US" sz="2400" dirty="0"/>
              <a:t>and </a:t>
            </a:r>
            <a:r>
              <a:rPr lang="en-US" sz="2400" b="1" dirty="0"/>
              <a:t>warming up </a:t>
            </a:r>
            <a:r>
              <a:rPr lang="en-US" sz="2400" b="1" dirty="0" smtClean="0"/>
              <a:t>caches</a:t>
            </a:r>
          </a:p>
          <a:p>
            <a:pPr lvl="1"/>
            <a:r>
              <a:rPr lang="en-US" sz="2400" dirty="0" smtClean="0"/>
              <a:t>Similar </a:t>
            </a:r>
            <a:r>
              <a:rPr lang="en-US" sz="2400" dirty="0"/>
              <a:t>to the TLM </a:t>
            </a:r>
            <a:r>
              <a:rPr lang="en-US" sz="2400" b="1" dirty="0" err="1" smtClean="0"/>
              <a:t>b_transport</a:t>
            </a:r>
            <a:r>
              <a:rPr lang="en-US" sz="2400" b="1" dirty="0" smtClean="0"/>
              <a:t> </a:t>
            </a:r>
            <a:r>
              <a:rPr lang="en-US" sz="2400" dirty="0" smtClean="0"/>
              <a:t>interface</a:t>
            </a:r>
          </a:p>
          <a:p>
            <a:pPr lvl="1"/>
            <a:r>
              <a:rPr lang="en-US" sz="2400" dirty="0" smtClean="0"/>
              <a:t>Not good for performance simulation</a:t>
            </a:r>
          </a:p>
          <a:p>
            <a:r>
              <a:rPr lang="en-US" sz="2800" b="1" dirty="0" smtClean="0"/>
              <a:t>Functional</a:t>
            </a:r>
          </a:p>
          <a:p>
            <a:pPr lvl="1"/>
            <a:r>
              <a:rPr lang="en-US" sz="2400" dirty="0" smtClean="0"/>
              <a:t>Similar to </a:t>
            </a:r>
            <a:r>
              <a:rPr lang="en-US" sz="2400" b="1" dirty="0" err="1" smtClean="0"/>
              <a:t>transport_debug</a:t>
            </a:r>
            <a:endParaRPr lang="en-US" sz="2400" b="1" dirty="0" smtClean="0"/>
          </a:p>
          <a:p>
            <a:pPr marL="457200" lvl="1" indent="0">
              <a:buNone/>
            </a:pPr>
            <a:r>
              <a:rPr lang="en-US" sz="2400" dirty="0" smtClean="0"/>
              <a:t>e.g. loading binaries, avoiding deadlocks in multi-level cache coherent networks</a:t>
            </a:r>
          </a:p>
          <a:p>
            <a:pPr lvl="1"/>
            <a:endParaRPr lang="en-US" sz="2400" dirty="0"/>
          </a:p>
        </p:txBody>
      </p:sp>
      <p:sp>
        <p:nvSpPr>
          <p:cNvPr id="4" name="Foliennummernplatzhalter 33"/>
          <p:cNvSpPr>
            <a:spLocks noGrp="1"/>
          </p:cNvSpPr>
          <p:nvPr>
            <p:ph type="sldNum" sz="quarter" idx="11"/>
          </p:nvPr>
        </p:nvSpPr>
        <p:spPr>
          <a:xfrm>
            <a:off x="6518200" y="6553200"/>
            <a:ext cx="1905000" cy="304800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!Vorlage">
  <a:themeElements>
    <a:clrScheme name="">
      <a:dk1>
        <a:srgbClr val="004080"/>
      </a:dk1>
      <a:lt1>
        <a:srgbClr val="E6E6E6"/>
      </a:lt1>
      <a:dk2>
        <a:srgbClr val="FF0000"/>
      </a:dk2>
      <a:lt2>
        <a:srgbClr val="808080"/>
      </a:lt2>
      <a:accent1>
        <a:srgbClr val="666666"/>
      </a:accent1>
      <a:accent2>
        <a:srgbClr val="FF0000"/>
      </a:accent2>
      <a:accent3>
        <a:srgbClr val="F0F0F0"/>
      </a:accent3>
      <a:accent4>
        <a:srgbClr val="00356C"/>
      </a:accent4>
      <a:accent5>
        <a:srgbClr val="B8B8B8"/>
      </a:accent5>
      <a:accent6>
        <a:srgbClr val="E70000"/>
      </a:accent6>
      <a:hlink>
        <a:srgbClr val="004080"/>
      </a:hlink>
      <a:folHlink>
        <a:srgbClr val="B3B3B3"/>
      </a:folHlink>
    </a:clrScheme>
    <a:fontScheme name="vorlage_ag_wehn_weiss_grau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vorlage_ag_wehn_weiss_gr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ag_wehn_weiss_gr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ag_wehn_weiss_gr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ag_wehn_weiss_gr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ag_wehn_weiss_gr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ag_wehn_weiss_gr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ag_wehn_weiss_gr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ag_wehn_weiss_gr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ag_wehn_weiss_gr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ag_wehn_weiss_gr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ag_wehn_weiss_gr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ag_wehn_weiss_gr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ienmaster">
  <a:themeElements>
    <a:clrScheme name="">
      <a:dk1>
        <a:srgbClr val="004080"/>
      </a:dk1>
      <a:lt1>
        <a:srgbClr val="E6E6E6"/>
      </a:lt1>
      <a:dk2>
        <a:srgbClr val="FF0000"/>
      </a:dk2>
      <a:lt2>
        <a:srgbClr val="808080"/>
      </a:lt2>
      <a:accent1>
        <a:srgbClr val="666666"/>
      </a:accent1>
      <a:accent2>
        <a:srgbClr val="FF0000"/>
      </a:accent2>
      <a:accent3>
        <a:srgbClr val="F0F0F0"/>
      </a:accent3>
      <a:accent4>
        <a:srgbClr val="00356C"/>
      </a:accent4>
      <a:accent5>
        <a:srgbClr val="B8B8B8"/>
      </a:accent5>
      <a:accent6>
        <a:srgbClr val="E70000"/>
      </a:accent6>
      <a:hlink>
        <a:srgbClr val="004080"/>
      </a:hlink>
      <a:folHlink>
        <a:srgbClr val="B3B3B3"/>
      </a:folHlink>
    </a:clrScheme>
    <a:fontScheme name="Folienmast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!Vorlage.potx</Template>
  <TotalTime>0</TotalTime>
  <Words>791</Words>
  <Application>Microsoft Macintosh PowerPoint</Application>
  <PresentationFormat>Bildschirmpräsentation (4:3)</PresentationFormat>
  <Paragraphs>220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Calibri</vt:lpstr>
      <vt:lpstr>Consolas</vt:lpstr>
      <vt:lpstr>Tahoma</vt:lpstr>
      <vt:lpstr>Times New Roman</vt:lpstr>
      <vt:lpstr>Wingdings</vt:lpstr>
      <vt:lpstr>!Vorlage</vt:lpstr>
      <vt:lpstr>Folienmaster</vt:lpstr>
      <vt:lpstr>IEEE1666 SystemC TLM2.0</vt:lpstr>
      <vt:lpstr>Virtual Prototypes In Industry</vt:lpstr>
      <vt:lpstr>SystemC IEEE 1666</vt:lpstr>
      <vt:lpstr>Transaction Level Modeling</vt:lpstr>
      <vt:lpstr>Generic Payload</vt:lpstr>
      <vt:lpstr>TLM Coding Styles and Mechanisms</vt:lpstr>
      <vt:lpstr>Tool Vendors for TLM2.0 VP</vt:lpstr>
      <vt:lpstr>Couple gem5 with SystemC</vt:lpstr>
      <vt:lpstr>Transaction Models in gem5</vt:lpstr>
      <vt:lpstr>Coupling gem5 with SystemC-TLM</vt:lpstr>
      <vt:lpstr>Setting up an external Port in gem5</vt:lpstr>
      <vt:lpstr>Picking Ext. Port up in SystemC World</vt:lpstr>
      <vt:lpstr>Simple Traffic Generator Example</vt:lpstr>
      <vt:lpstr>Full System Linux Boot Example</vt:lpstr>
      <vt:lpstr>Results Slowdown</vt:lpstr>
      <vt:lpstr>Outlook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Jung</dc:creator>
  <cp:lastModifiedBy>Matthias Jung</cp:lastModifiedBy>
  <cp:revision>183</cp:revision>
  <cp:lastPrinted>2015-05-11T15:59:48Z</cp:lastPrinted>
  <dcterms:created xsi:type="dcterms:W3CDTF">2011-12-20T15:00:35Z</dcterms:created>
  <dcterms:modified xsi:type="dcterms:W3CDTF">2015-06-12T02:52:57Z</dcterms:modified>
</cp:coreProperties>
</file>